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4" r:id="rId4"/>
    <p:sldId id="266" r:id="rId5"/>
    <p:sldId id="265" r:id="rId6"/>
    <p:sldId id="271" r:id="rId7"/>
    <p:sldId id="272" r:id="rId8"/>
    <p:sldId id="273" r:id="rId9"/>
  </p:sldIdLst>
  <p:sldSz cx="12192000" cy="6858000"/>
  <p:notesSz cx="6865938" cy="99980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00A15C55-8517-42AA-B614-E9B94910E393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4E7"/>
          </a:solidFill>
        </a:fill>
      </a:tcStyle>
    </a:wholeTbl>
    <a:band1H>
      <a:tcStyle>
        <a:tcBdr/>
        <a:fill>
          <a:solidFill>
            <a:srgbClr val="FFE8CB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FE8CB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C000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C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6"/>
    <p:restoredTop sz="92571"/>
  </p:normalViewPr>
  <p:slideViewPr>
    <p:cSldViewPr snapToGrid="0">
      <p:cViewPr varScale="1">
        <p:scale>
          <a:sx n="82" d="100"/>
          <a:sy n="82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3DBC626-9F16-4006-59DF-304FAD0760C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238" cy="501639"/>
          </a:xfrm>
          <a:prstGeom prst="rect">
            <a:avLst/>
          </a:prstGeom>
          <a:noFill/>
          <a:ln>
            <a:noFill/>
          </a:ln>
        </p:spPr>
        <p:txBody>
          <a:bodyPr vert="horz" wrap="square" lIns="96359" tIns="48179" rIns="96359" bIns="48179" anchor="t" anchorCtr="0" compatLnSpc="1">
            <a:norm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94C2472-230C-DEB9-FD36-C5A42F41CD7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9107" y="0"/>
            <a:ext cx="2975238" cy="501639"/>
          </a:xfrm>
          <a:prstGeom prst="rect">
            <a:avLst/>
          </a:prstGeom>
          <a:noFill/>
          <a:ln>
            <a:noFill/>
          </a:ln>
        </p:spPr>
        <p:txBody>
          <a:bodyPr vert="horz" wrap="square" lIns="96359" tIns="48179" rIns="96359" bIns="48179" anchor="t" anchorCtr="0" compatLnSpc="1">
            <a:norm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413A2E4-224D-1F48-A9C1-EECBE0BCB56D}" type="datetime1">
              <a:rPr lang="sv-SE"/>
              <a:pPr lvl="0"/>
              <a:t>2024-06-24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5D535E6A-31EB-7E91-FBD3-BE1D900D95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33389" y="1249363"/>
            <a:ext cx="5999158" cy="3375022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2AF6AACA-CA5D-0AA6-0A9D-160C3C0F25C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6595" y="4811572"/>
            <a:ext cx="5492745" cy="3936738"/>
          </a:xfrm>
          <a:prstGeom prst="rect">
            <a:avLst/>
          </a:prstGeom>
          <a:noFill/>
          <a:ln>
            <a:noFill/>
          </a:ln>
        </p:spPr>
        <p:txBody>
          <a:bodyPr vert="horz" wrap="square" lIns="96359" tIns="48179" rIns="96359" bIns="48179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6F36CE-AE39-CF70-9D2A-79056816DAA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96437"/>
            <a:ext cx="2975238" cy="501639"/>
          </a:xfrm>
          <a:prstGeom prst="rect">
            <a:avLst/>
          </a:prstGeom>
          <a:noFill/>
          <a:ln>
            <a:noFill/>
          </a:ln>
        </p:spPr>
        <p:txBody>
          <a:bodyPr vert="horz" wrap="square" lIns="96359" tIns="48179" rIns="96359" bIns="48179" anchor="b" anchorCtr="0" compatLnSpc="1">
            <a:norm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0A15254-60D4-0410-83F9-D8EB401DAA0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9107" y="9496437"/>
            <a:ext cx="2975238" cy="501639"/>
          </a:xfrm>
          <a:prstGeom prst="rect">
            <a:avLst/>
          </a:prstGeom>
          <a:noFill/>
          <a:ln>
            <a:noFill/>
          </a:ln>
        </p:spPr>
        <p:txBody>
          <a:bodyPr vert="horz" wrap="square" lIns="96359" tIns="48179" rIns="96359" bIns="48179" anchor="b" anchorCtr="0" compatLnSpc="1">
            <a:norm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C0ABC2-B1DE-A64F-96A4-5A4EA394691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675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B39AA-6895-6835-6883-ACE4A09531D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97280" y="2315306"/>
            <a:ext cx="10058400" cy="2360459"/>
          </a:xfrm>
        </p:spPr>
        <p:txBody>
          <a:bodyPr/>
          <a:lstStyle>
            <a:lvl1pPr>
              <a:defRPr sz="4400">
                <a:solidFill>
                  <a:srgbClr val="262626"/>
                </a:solidFill>
              </a:defRPr>
            </a:lvl1pPr>
          </a:lstStyle>
          <a:p>
            <a:pPr lvl="0"/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0107B3-9A26-4118-0B2D-BC1D5283FB1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00050" y="4806278"/>
            <a:ext cx="10058400" cy="1143000"/>
          </a:xfrm>
        </p:spPr>
        <p:txBody>
          <a:bodyPr lIns="91440" rIns="91440"/>
          <a:lstStyle>
            <a:lvl1pPr marL="0" indent="0">
              <a:buNone/>
              <a:defRPr cap="all" spc="200">
                <a:solidFill>
                  <a:srgbClr val="637052"/>
                </a:solidFill>
              </a:defRPr>
            </a:lvl1pPr>
          </a:lstStyle>
          <a:p>
            <a:pPr lvl="0"/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F663D-F009-1EDE-7484-C78305F0EB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2017-06-20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ADEF2-DFD6-B316-A62F-D59BA19E29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499DF-F971-3280-21E7-458290566F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7CE040-3719-7E40-96A2-6B61F2913C75}" type="slidenum">
              <a:t>‹#›</a:t>
            </a:fld>
            <a:endParaRPr lang="en-US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9353F4C0-BDAF-CDF1-FD5B-685923C00B03}"/>
              </a:ext>
            </a:extLst>
          </p:cNvPr>
          <p:cNvCxnSpPr/>
          <p:nvPr/>
        </p:nvCxnSpPr>
        <p:spPr>
          <a:xfrm>
            <a:off x="1207657" y="4725143"/>
            <a:ext cx="9875520" cy="0"/>
          </a:xfrm>
          <a:prstGeom prst="straightConnector1">
            <a:avLst/>
          </a:prstGeom>
          <a:noFill/>
          <a:ln w="15873" cap="flat">
            <a:solidFill>
              <a:srgbClr val="94A088"/>
            </a:solidFill>
            <a:prstDash val="solid"/>
            <a:miter/>
          </a:ln>
        </p:spPr>
      </p:cxnSp>
      <p:pic>
        <p:nvPicPr>
          <p:cNvPr id="8" name="Platshållare för innehåll 4">
            <a:extLst>
              <a:ext uri="{FF2B5EF4-FFF2-40B4-BE49-F238E27FC236}">
                <a16:creationId xmlns:a16="http://schemas.microsoft.com/office/drawing/2014/main" id="{CA0D6FED-88B3-1CF0-6DDA-64395CBCF1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1519"/>
          <a:stretch>
            <a:fillRect/>
          </a:stretch>
        </p:blipFill>
        <p:spPr>
          <a:xfrm>
            <a:off x="10992541" y="332658"/>
            <a:ext cx="833347" cy="77083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Bildobjekt 11" descr="En bild som visar text&#10;&#10;Beskrivning genererad med hög exakthet">
            <a:extLst>
              <a:ext uri="{FF2B5EF4-FFF2-40B4-BE49-F238E27FC236}">
                <a16:creationId xmlns:a16="http://schemas.microsoft.com/office/drawing/2014/main" id="{489ECFD1-75A5-F9FA-929D-279D0C1F9C2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79" t="17344" r="15869" b="9478"/>
          <a:stretch>
            <a:fillRect/>
          </a:stretch>
        </p:blipFill>
        <p:spPr>
          <a:xfrm>
            <a:off x="335365" y="260649"/>
            <a:ext cx="2160242" cy="1926393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2E9D2C35-4FB5-33F0-9652-75DF22B61884}"/>
              </a:ext>
            </a:extLst>
          </p:cNvPr>
          <p:cNvCxnSpPr/>
          <p:nvPr/>
        </p:nvCxnSpPr>
        <p:spPr>
          <a:xfrm>
            <a:off x="1055437" y="6309323"/>
            <a:ext cx="10100243" cy="0"/>
          </a:xfrm>
          <a:prstGeom prst="straightConnector1">
            <a:avLst/>
          </a:prstGeom>
          <a:noFill/>
          <a:ln w="15873" cap="flat">
            <a:solidFill>
              <a:srgbClr val="801A9D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4016401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10456-9788-A25E-61D6-43717D118BFF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400" b="0" i="0" u="none" strike="noStrike" kern="1200" cap="none" spc="-50" baseline="0">
                <a:solidFill>
                  <a:srgbClr val="262626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Klicka här för att ändra format</a:t>
            </a:r>
            <a:endParaRPr lang="en-US" sz="4400" b="0" i="0" u="none" strike="noStrike" kern="1200" cap="none" spc="-50" baseline="0">
              <a:solidFill>
                <a:srgbClr val="262626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A41D7-6DD1-3B38-7FFB-FB16AC72A3E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00050" y="4455624"/>
            <a:ext cx="10058400" cy="1143000"/>
          </a:xfrm>
        </p:spPr>
        <p:txBody>
          <a:bodyPr lIns="91440" rIns="91440"/>
          <a:lstStyle>
            <a:lvl1pPr marL="0" indent="0">
              <a:buNone/>
              <a:defRPr cap="all" spc="200">
                <a:solidFill>
                  <a:srgbClr val="637052"/>
                </a:solidFill>
              </a:defRPr>
            </a:lvl1pPr>
          </a:lstStyle>
          <a:p>
            <a:pPr lvl="0"/>
            <a:r>
              <a:rPr lang="sv-SE"/>
              <a:t>Klicka här för att ändra mall för underrubrikformat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E805C80-16B8-E4C5-0A1A-7725F37A78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AFDF7C-5E22-FB76-74E9-3BBDA7AB16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5F4DEF-3C75-A145-B9EB-462F91461D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683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D271BCB4-118B-E81F-53D7-4F11AEFA3C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2017-06-20</a:t>
            </a:r>
            <a:endParaRPr lang="en-US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7F91727D-0854-09AF-A392-8F92349C67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AEB570F-0B42-0F3A-16C1-B61FB83F29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5706C-4891-D444-B2F6-93061BA9D9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4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1EB1A7C8-A134-321F-8F4C-2FCC70FE6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4E6C9F-BE81-4D4B-B4A6-FA7D6CB24B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524D1-55B8-DBF6-9729-90BF2F7816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7280" y="430618"/>
            <a:ext cx="9319199" cy="5501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0AC01-DDA0-57E7-99B4-8DAB485F08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97280" y="1268757"/>
            <a:ext cx="10058400" cy="43204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F285A-CCC2-E378-9A48-CCFA0FECFAF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r>
              <a:rPr lang="sv-SE"/>
              <a:t>2017-06-20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4B133-ED2C-D823-2391-43A8BD9BEEA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686184" y="6459787"/>
            <a:ext cx="48228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all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A8C9F-37F5-B5B3-344A-D299CEA6261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BE48D13E-4D95-F543-AB19-D3F3D18DB570}" type="slidenum">
              <a:t>‹#›</a:t>
            </a:fld>
            <a:endParaRPr lang="en-US"/>
          </a:p>
        </p:txBody>
      </p:sp>
      <p:pic>
        <p:nvPicPr>
          <p:cNvPr id="7" name="Bildobjekt 12" descr="En bild som visar text&#10;&#10;Beskrivning genererad med hög exakthet">
            <a:extLst>
              <a:ext uri="{FF2B5EF4-FFF2-40B4-BE49-F238E27FC236}">
                <a16:creationId xmlns:a16="http://schemas.microsoft.com/office/drawing/2014/main" id="{3800E000-5567-F6C0-5140-380317EDEB4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4787" t="17310" r="15899" b="9460"/>
          <a:stretch>
            <a:fillRect/>
          </a:stretch>
        </p:blipFill>
        <p:spPr>
          <a:xfrm>
            <a:off x="527380" y="5589242"/>
            <a:ext cx="888101" cy="79208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latshållare för innehåll 4">
            <a:extLst>
              <a:ext uri="{FF2B5EF4-FFF2-40B4-BE49-F238E27FC236}">
                <a16:creationId xmlns:a16="http://schemas.microsoft.com/office/drawing/2014/main" id="{F1855117-64C9-5B3F-08C6-35F30CA111D9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b="11519"/>
          <a:stretch>
            <a:fillRect/>
          </a:stretch>
        </p:blipFill>
        <p:spPr>
          <a:xfrm>
            <a:off x="11155680" y="332658"/>
            <a:ext cx="670209" cy="77083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9" name="Rak koppling 7">
            <a:extLst>
              <a:ext uri="{FF2B5EF4-FFF2-40B4-BE49-F238E27FC236}">
                <a16:creationId xmlns:a16="http://schemas.microsoft.com/office/drawing/2014/main" id="{812BD859-362C-E8EE-4833-CA598EA29C54}"/>
              </a:ext>
            </a:extLst>
          </p:cNvPr>
          <p:cNvCxnSpPr/>
          <p:nvPr/>
        </p:nvCxnSpPr>
        <p:spPr>
          <a:xfrm>
            <a:off x="1559500" y="6309323"/>
            <a:ext cx="9596180" cy="0"/>
          </a:xfrm>
          <a:prstGeom prst="straightConnector1">
            <a:avLst/>
          </a:prstGeom>
          <a:noFill/>
          <a:ln w="15873" cap="flat">
            <a:solidFill>
              <a:srgbClr val="801A9D"/>
            </a:solidFill>
            <a:prstDash val="solid"/>
            <a:miter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marL="0" marR="0" lvl="0" indent="0" algn="l" defTabSz="914400" rtl="0" fontAlgn="auto" hangingPunct="1">
        <a:lnSpc>
          <a:spcPct val="85000"/>
        </a:lnSpc>
        <a:spcBef>
          <a:spcPts val="0"/>
        </a:spcBef>
        <a:spcAft>
          <a:spcPts val="0"/>
        </a:spcAft>
        <a:buNone/>
        <a:tabLst/>
        <a:defRPr lang="sv-SE" sz="3200" b="0" i="0" u="none" strike="noStrike" kern="1200" cap="none" spc="-5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1pPr>
    </p:titleStyle>
    <p:bodyStyle>
      <a:lvl1pPr marL="91440" marR="0" lvl="0" indent="-91440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Clr>
          <a:srgbClr val="007BB7"/>
        </a:buClr>
        <a:buSzPct val="100000"/>
        <a:buFont typeface="Calibri" pitchFamily="34"/>
        <a:buChar char=" "/>
        <a:tabLst/>
        <a:defRPr lang="sv-SE" sz="2000" b="0" i="0" u="none" strike="noStrike" kern="1200" cap="none" spc="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1pPr>
      <a:lvl2pPr marL="384048" marR="0" lvl="1" indent="-182880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Clr>
          <a:srgbClr val="007BB7"/>
        </a:buClr>
        <a:buSzPct val="100000"/>
        <a:buFont typeface="Calibri" pitchFamily="34"/>
        <a:buChar char="◦"/>
        <a:tabLst/>
        <a:defRPr lang="sv-SE" sz="1800" b="0" i="0" u="none" strike="noStrike" kern="1200" cap="none" spc="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2pPr>
      <a:lvl3pPr marL="566928" marR="0" lvl="2" indent="-182880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Clr>
          <a:srgbClr val="007BB7"/>
        </a:buClr>
        <a:buSzPct val="100000"/>
        <a:buFont typeface="Calibri" pitchFamily="34"/>
        <a:buChar char="◦"/>
        <a:tabLst/>
        <a:defRPr lang="sv-SE" sz="1400" b="0" i="0" u="none" strike="noStrike" kern="1200" cap="none" spc="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3pPr>
      <a:lvl4pPr marL="749808" marR="0" lvl="3" indent="-182880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Clr>
          <a:srgbClr val="007BB7"/>
        </a:buClr>
        <a:buSzPct val="100000"/>
        <a:buFont typeface="Calibri" pitchFamily="34"/>
        <a:buChar char="◦"/>
        <a:tabLst/>
        <a:defRPr lang="sv-SE" sz="1400" b="0" i="0" u="none" strike="noStrike" kern="1200" cap="none" spc="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4pPr>
      <a:lvl5pPr marL="932688" marR="0" lvl="4" indent="-182880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Clr>
          <a:srgbClr val="007BB7"/>
        </a:buClr>
        <a:buSzPct val="100000"/>
        <a:buFont typeface="Calibri" pitchFamily="34"/>
        <a:buChar char="◦"/>
        <a:tabLst/>
        <a:defRPr lang="sv-SE" sz="1400" b="0" i="0" u="none" strike="noStrike" kern="1200" cap="none" spc="0" baseline="0">
          <a:solidFill>
            <a:srgbClr val="404040"/>
          </a:solidFill>
          <a:uFillTx/>
          <a:latin typeface="Verdana" pitchFamily="34"/>
          <a:ea typeface="Verdana" pitchFamily="34"/>
          <a:cs typeface="Verdana" pitchFamily="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B752-0AF5-F7C3-A981-9C1D7DE65F50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sv-SE" sz="2800" dirty="0"/>
              <a:t>Verksamhetsplan Forum Flen</a:t>
            </a:r>
            <a:br>
              <a:rPr lang="sv-SE" sz="2800" dirty="0"/>
            </a:br>
            <a:r>
              <a:rPr lang="sv-SE" sz="2800" dirty="0">
                <a:solidFill>
                  <a:srgbClr val="000000"/>
                </a:solidFill>
              </a:rPr>
              <a:t>2024-2025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D132A-F01A-0EFE-C3BC-CF3FEE8937A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v-SE" dirty="0"/>
              <a:t>Genomgången vid strategidag 2023-06-13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ED77FC-C9F3-F978-D762-43DBC86233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sv-SE" sz="2400">
                <a:solidFill>
                  <a:srgbClr val="801A9D"/>
                </a:solidFill>
              </a:rPr>
              <a:t>Verksamhetsplan Forum Flen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08BE483B-DFF4-E092-B6BF-F26BE40A7DEB}"/>
              </a:ext>
            </a:extLst>
          </p:cNvPr>
          <p:cNvSpPr txBox="1"/>
          <p:nvPr/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2017-06-20</a:t>
            </a:r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Platshållare för bildnummer 4">
            <a:extLst>
              <a:ext uri="{FF2B5EF4-FFF2-40B4-BE49-F238E27FC236}">
                <a16:creationId xmlns:a16="http://schemas.microsoft.com/office/drawing/2014/main" id="{0102B48B-A7DB-07EF-EAE3-0B181242F75E}"/>
              </a:ext>
            </a:extLst>
          </p:cNvPr>
          <p:cNvSpPr txBox="1"/>
          <p:nvPr/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0101D4-157D-9D44-A343-B50694E8C3C6}" type="slidenum">
              <a: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</a:t>
            </a:fld>
            <a:endParaRPr lang="en-US" sz="10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Platshållare för innehåll 7">
            <a:extLst>
              <a:ext uri="{FF2B5EF4-FFF2-40B4-BE49-F238E27FC236}">
                <a16:creationId xmlns:a16="http://schemas.microsoft.com/office/drawing/2014/main" id="{D43B45C6-FC1B-37BC-8CF9-EB069D46D5B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55446" y="1484784"/>
            <a:ext cx="7200799" cy="331236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lvl="0"/>
            <a:r>
              <a:rPr lang="sv-SE" b="1" dirty="0"/>
              <a:t>Inledning</a:t>
            </a:r>
          </a:p>
          <a:p>
            <a:pPr marL="201168" lvl="1" indent="0">
              <a:buNone/>
            </a:pPr>
            <a:r>
              <a:rPr lang="sv-SE" sz="1600" dirty="0"/>
              <a:t>Forum Flen bildades januari 2006 av ett 30–tal företagare i kommunen. </a:t>
            </a:r>
          </a:p>
          <a:p>
            <a:pPr marL="201168" lvl="1" indent="0">
              <a:buNone/>
            </a:pPr>
            <a:r>
              <a:rPr lang="sv-SE" sz="1600" dirty="0"/>
              <a:t>Idén var att skapa en lokal nätverksorganisation för en bättre samverkan mellan företag i hela kommunen. </a:t>
            </a:r>
          </a:p>
          <a:p>
            <a:pPr marL="201168" lvl="1" indent="0">
              <a:buNone/>
            </a:pPr>
            <a:r>
              <a:rPr lang="sv-SE" sz="1600" dirty="0"/>
              <a:t>Idag har föreningen ca 100 medlemsföretag med god spridning över hela kommunen.</a:t>
            </a:r>
          </a:p>
          <a:p>
            <a:pPr marL="201168" lvl="1" indent="0">
              <a:buNone/>
            </a:pPr>
            <a:r>
              <a:rPr lang="sv-SE" sz="1600" dirty="0"/>
              <a:t>Denna verksamhetsplan anger riktningen för föreningens verksamhet.</a:t>
            </a:r>
          </a:p>
          <a:p>
            <a:pPr marL="201168" lvl="1" indent="0">
              <a:buNone/>
            </a:pPr>
            <a:endParaRPr lang="sv-SE" sz="1600" dirty="0"/>
          </a:p>
          <a:p>
            <a:pPr marL="201168" lvl="1" indent="0">
              <a:buNone/>
            </a:pPr>
            <a:r>
              <a:rPr lang="sv-SE" sz="1600" dirty="0"/>
              <a:t>Styrelsen</a:t>
            </a:r>
            <a:endParaRPr lang="sv-SE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1F0F7B20-3BDD-ED48-662D-BFAD13A919ED}"/>
              </a:ext>
            </a:extLst>
          </p:cNvPr>
          <p:cNvSpPr txBox="1"/>
          <p:nvPr/>
        </p:nvSpPr>
        <p:spPr>
          <a:xfrm>
            <a:off x="8904372" y="1484784"/>
            <a:ext cx="2232187" cy="3596883"/>
          </a:xfrm>
          <a:prstGeom prst="rect">
            <a:avLst/>
          </a:prstGeom>
          <a:solidFill>
            <a:srgbClr val="F3DEFA"/>
          </a:solidFill>
          <a:ln w="15873" cap="flat">
            <a:solidFill>
              <a:srgbClr val="801A9D"/>
            </a:solidFill>
            <a:prstDash val="solid"/>
            <a:miter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91440" marR="0" lvl="0" indent="-9144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100" b="0" i="0" u="sng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Innehåll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Verksamhetsidé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Kännetecken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Nulägesanalys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Vision 2030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Fokusområden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Prioriteringar</a:t>
            </a:r>
          </a:p>
          <a:p>
            <a:pPr marL="266703" marR="0" lvl="0" indent="-9048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BB7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Löpande aktiviteter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F6946A44-5003-444C-F0A0-64019DCB67D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99455" y="980730"/>
            <a:ext cx="4680520" cy="25202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0" lvl="0" indent="0">
              <a:buNone/>
            </a:pPr>
            <a:r>
              <a:rPr lang="sv-SE" sz="1800" b="1">
                <a:solidFill>
                  <a:srgbClr val="000000"/>
                </a:solidFill>
              </a:rPr>
              <a:t>Verksamhetsidé</a:t>
            </a:r>
          </a:p>
          <a:p>
            <a:pPr marL="177795" lvl="0" indent="0">
              <a:buNone/>
            </a:pPr>
            <a:r>
              <a:rPr lang="sv-SE" sz="1400">
                <a:solidFill>
                  <a:srgbClr val="000000"/>
                </a:solidFill>
              </a:rPr>
              <a:t>Forum Flen ska vara näringslivets nätverksorganisation genom att skapa möjligheter för tillväxt i befintliga företag, stödja nyföretagande, marknadsföra näringslivet, </a:t>
            </a:r>
            <a:br>
              <a:rPr lang="sv-SE" sz="1400">
                <a:solidFill>
                  <a:srgbClr val="000000"/>
                </a:solidFill>
              </a:rPr>
            </a:br>
            <a:r>
              <a:rPr lang="sv-SE" sz="1400">
                <a:solidFill>
                  <a:srgbClr val="000000"/>
                </a:solidFill>
              </a:rPr>
              <a:t>och främja en positiv anda i Flens kommun.</a:t>
            </a:r>
          </a:p>
          <a:p>
            <a:pPr marL="177795" lvl="0" indent="0">
              <a:buNone/>
            </a:pPr>
            <a:endParaRPr lang="sv-SE" sz="1400">
              <a:solidFill>
                <a:srgbClr val="000000"/>
              </a:solidFill>
            </a:endParaRPr>
          </a:p>
          <a:p>
            <a:pPr marL="177795" lvl="0" indent="0">
              <a:buNone/>
            </a:pPr>
            <a:r>
              <a:rPr lang="sv-SE" sz="1400">
                <a:solidFill>
                  <a:srgbClr val="000000"/>
                </a:solidFill>
              </a:rPr>
              <a:t>Föreningens ledord är ”Samverkan”</a:t>
            </a:r>
          </a:p>
        </p:txBody>
      </p:sp>
      <p:pic>
        <p:nvPicPr>
          <p:cNvPr id="3" name="Bildobjekt 4">
            <a:extLst>
              <a:ext uri="{FF2B5EF4-FFF2-40B4-BE49-F238E27FC236}">
                <a16:creationId xmlns:a16="http://schemas.microsoft.com/office/drawing/2014/main" id="{9AC94BC3-FB7D-B18B-BA07-66005F5B5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772" y="3532235"/>
            <a:ext cx="4109149" cy="252027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08198BDA-194C-61B1-6A3A-FFBDA8D4314B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D9CE3559-8E31-36BC-010D-0CCBD37426E6}"/>
              </a:ext>
            </a:extLst>
          </p:cNvPr>
          <p:cNvSpPr txBox="1"/>
          <p:nvPr/>
        </p:nvSpPr>
        <p:spPr>
          <a:xfrm>
            <a:off x="6600056" y="980730"/>
            <a:ext cx="4680520" cy="36003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Kännetecken</a:t>
            </a:r>
            <a:endParaRPr lang="sv-SE" sz="1600" b="1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6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Yttre </a:t>
            </a: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kännetecken</a:t>
            </a:r>
            <a:r>
              <a:rPr lang="sv-SE" sz="1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(så här vill vi uppfattas)</a:t>
            </a:r>
          </a:p>
          <a:p>
            <a:pPr marL="355601" marR="0" lvl="0" indent="-266703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1A9D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Forum Flen är den självklara kompetenta representanten för näringslivet</a:t>
            </a:r>
          </a:p>
          <a:p>
            <a:pPr marL="355601" marR="0" lvl="0" indent="-266703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1A9D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Forum Flen stödjer samverkan och utveckling i hela kommunens näringsliv</a:t>
            </a:r>
          </a:p>
          <a:p>
            <a:pPr marL="355601" marR="0" lvl="0" indent="-266703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1A9D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  <a:p>
            <a:pPr marL="88897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Inre </a:t>
            </a: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kännetecken</a:t>
            </a:r>
            <a:r>
              <a:rPr lang="sv-SE" sz="1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(så här vill vi ha det i vår förening)</a:t>
            </a:r>
          </a:p>
          <a:p>
            <a:pPr marL="355601" marR="0" lvl="0" indent="-266703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1A9D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I Forum Flen känner jag ett engagemang, glädje och samhörighet</a:t>
            </a:r>
          </a:p>
          <a:p>
            <a:pPr marL="355601" marR="0" lvl="0" indent="-266703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1A9D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Forum Flen har ett strukturerat arbetssätt och respekt för medlemmarnas tid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7CA3356F-B9CD-843A-AA88-17A710CCFF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7491" y="1052739"/>
            <a:ext cx="9217023" cy="2376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0" lvl="0" indent="0">
              <a:buNone/>
            </a:pPr>
            <a:r>
              <a:rPr lang="sv-SE" sz="1800" b="1" dirty="0">
                <a:solidFill>
                  <a:srgbClr val="000000"/>
                </a:solidFill>
              </a:rPr>
              <a:t>Vision 2030 </a:t>
            </a:r>
            <a:r>
              <a:rPr lang="sv-SE" sz="1200" b="1" dirty="0">
                <a:solidFill>
                  <a:srgbClr val="000000"/>
                </a:solidFill>
              </a:rPr>
              <a:t>(under hösten 2024 kommer styrelsen jobba med en 6-3-1 visionsplan)</a:t>
            </a:r>
          </a:p>
          <a:p>
            <a:pPr marL="0" lvl="0" indent="0">
              <a:buNone/>
            </a:pPr>
            <a:r>
              <a:rPr lang="sv-SE" sz="1400" i="1" dirty="0">
                <a:solidFill>
                  <a:srgbClr val="000000"/>
                </a:solidFill>
              </a:rPr>
              <a:t>Så här beskriver vi det önskvärda tillståndet 2030</a:t>
            </a:r>
            <a:endParaRPr lang="sv-SE" sz="1400" dirty="0">
              <a:solidFill>
                <a:srgbClr val="000000"/>
              </a:solidFill>
            </a:endParaRPr>
          </a:p>
          <a:p>
            <a:pPr marL="374647" lvl="0" indent="-285750">
              <a:buClr>
                <a:srgbClr val="801A9D"/>
              </a:buClr>
              <a:buFont typeface="Arial" pitchFamily="34"/>
              <a:buChar char="•"/>
            </a:pPr>
            <a:r>
              <a:rPr lang="sv-SE" sz="1400" dirty="0">
                <a:solidFill>
                  <a:srgbClr val="000000"/>
                </a:solidFill>
              </a:rPr>
              <a:t>Forum Flen gör skillnad i samverkan med Flens kommun. Föreningen är en av de viktigaste förklaringarna till den positiva utvecklingen av Flens kommuns företagande.</a:t>
            </a:r>
          </a:p>
          <a:p>
            <a:pPr marL="374647" lvl="0" indent="-285750">
              <a:buClr>
                <a:srgbClr val="801A9D"/>
              </a:buClr>
              <a:buFont typeface="Arial" pitchFamily="34"/>
              <a:buChar char="•"/>
            </a:pPr>
            <a:r>
              <a:rPr lang="sv-SE" sz="1400" dirty="0">
                <a:solidFill>
                  <a:srgbClr val="000000"/>
                </a:solidFill>
              </a:rPr>
              <a:t>Föreningen har en betydande del av företagen som medlemmar och bidrar starkt till det goda näringslivsklimatet i kommunen. Forum Flen låter tala om sig långt utanför kommunens gräns.</a:t>
            </a:r>
          </a:p>
          <a:p>
            <a:pPr marL="374647" lvl="0" indent="-285750">
              <a:buClr>
                <a:srgbClr val="801A9D"/>
              </a:buClr>
              <a:buFont typeface="Arial" pitchFamily="34"/>
              <a:buChar char="•"/>
            </a:pPr>
            <a:r>
              <a:rPr lang="sv-SE" sz="1400" dirty="0">
                <a:solidFill>
                  <a:srgbClr val="000000"/>
                </a:solidFill>
              </a:rPr>
              <a:t>Forum Flen är den givna länken till Flens kommun.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E0DE63B8-4FEA-4951-CD80-F57F7D8207F3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F3413F2F-EF9D-7820-7CC4-9B328161B04B}"/>
              </a:ext>
            </a:extLst>
          </p:cNvPr>
          <p:cNvSpPr txBox="1"/>
          <p:nvPr/>
        </p:nvSpPr>
        <p:spPr>
          <a:xfrm>
            <a:off x="1487491" y="3356991"/>
            <a:ext cx="9217023" cy="18001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1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Fokusområden</a:t>
            </a:r>
            <a:endParaRPr lang="sv-SE" sz="13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1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1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Dessa tre fokusområden ska vi koncentrera oss på</a:t>
            </a:r>
          </a:p>
          <a:p>
            <a:pPr marL="444498" marR="0" lvl="0" indent="-355601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801A9D"/>
              </a:buClr>
              <a:buSzPct val="100000"/>
              <a:buFont typeface="Calibri Light"/>
              <a:buAutoNum type="arabicPeriod"/>
              <a:tabLst/>
              <a:defRPr sz="11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Jobba för en positiv</a:t>
            </a:r>
            <a:r>
              <a:rPr lang="sv-SE" sz="14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 attityd till företagande hos invånare och beslutsfattare.</a:t>
            </a:r>
          </a:p>
          <a:p>
            <a:pPr marL="431797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801A9D"/>
              </a:buClr>
              <a:buSzPct val="100000"/>
              <a:buFont typeface="Calibri Light"/>
              <a:buAutoNum type="arabicPeriod"/>
              <a:tabLst/>
              <a:defRPr sz="11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Förstärka plattformarna för nätverkande mellan medlemsföretagen. </a:t>
            </a:r>
          </a:p>
          <a:p>
            <a:pPr marL="431797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801A9D"/>
              </a:buClr>
              <a:buSzPct val="100000"/>
              <a:buFont typeface="Calibri Light"/>
              <a:buAutoNum type="arabicPeriod"/>
              <a:tabLst/>
              <a:defRPr sz="11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Gemensamt med andra aktörer driva frågor som utvecklar kommunen Flen som plats för företagande och entreprenörskap.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603D6F55-9872-7B1A-6C39-AAD9996174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15482" y="836712"/>
            <a:ext cx="9721077" cy="54006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marL="0" lvl="0" indent="0">
              <a:buNone/>
            </a:pPr>
            <a:r>
              <a:rPr lang="sv-SE" sz="1800" b="1" dirty="0">
                <a:solidFill>
                  <a:srgbClr val="000000"/>
                </a:solidFill>
              </a:rPr>
              <a:t>Prioriteringar</a:t>
            </a:r>
            <a:endParaRPr lang="sv-SE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sv-SE" sz="1300" i="1" dirty="0">
                <a:solidFill>
                  <a:srgbClr val="000000"/>
                </a:solidFill>
              </a:rPr>
              <a:t>Detta vill vi långsiktigt prioritera inom vart och ett av fokusområdena:</a:t>
            </a:r>
          </a:p>
          <a:p>
            <a:pPr marL="88897" lvl="0" indent="0">
              <a:buNone/>
            </a:pPr>
            <a:r>
              <a:rPr lang="sv-SE" sz="1400" b="1" dirty="0">
                <a:solidFill>
                  <a:srgbClr val="000000"/>
                </a:solidFill>
              </a:rPr>
              <a:t>Jobba för en positiv attityd till företagande hos invånare och beslutsfattare</a:t>
            </a:r>
            <a:endParaRPr lang="sv-SE" sz="1300" b="1" dirty="0">
              <a:solidFill>
                <a:srgbClr val="000000"/>
              </a:solidFill>
            </a:endParaRP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Utveckla och stärka ambassadörskapet för Flens kommun. 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Stärka samarbetet mellan företagen med fokus på kompetensförsörjning via en bättre och större samverkan med kommunen.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Kommunicera positiva händelser och framgångar hos våra medlemsföretag mer frekvent samt marknadsföra medlemmarna både intern och externt.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Inventera och ta hand om den kompetens som finns inom medlemsföretagen.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endParaRPr lang="sv-SE" sz="1300" dirty="0">
              <a:solidFill>
                <a:srgbClr val="000000"/>
              </a:solidFill>
            </a:endParaRPr>
          </a:p>
          <a:p>
            <a:pPr marL="88897" lvl="0" indent="0">
              <a:buNone/>
            </a:pPr>
            <a:r>
              <a:rPr lang="sv-SE" sz="1400" b="1" dirty="0">
                <a:solidFill>
                  <a:srgbClr val="000000"/>
                </a:solidFill>
              </a:rPr>
              <a:t>Förstärka plattformarna för nätverkande mellan medlemsföretagen</a:t>
            </a:r>
            <a:endParaRPr lang="sv-SE" sz="1400" dirty="0">
              <a:solidFill>
                <a:srgbClr val="000000"/>
              </a:solidFill>
            </a:endParaRP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Vidareutveckla olika mötesplatser för medlemsföretagen som tex. mässan samt skapa kontinuitet och intressanta möten för medlemmarna.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Underlätta för företagen att visa upp sin kompetens.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endParaRPr lang="sv-SE" sz="1300" dirty="0">
              <a:solidFill>
                <a:srgbClr val="000000"/>
              </a:solidFill>
            </a:endParaRPr>
          </a:p>
          <a:p>
            <a:pPr marL="88897" lvl="0" indent="0">
              <a:buNone/>
            </a:pPr>
            <a:r>
              <a:rPr lang="sv-SE" sz="1400" b="1" dirty="0">
                <a:solidFill>
                  <a:srgbClr val="000000"/>
                </a:solidFill>
              </a:rPr>
              <a:t>Gemensamt med andra driva frågor som utvecklar kommunen Flen som plats för företagande och entreprenörskap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Utökad samverkan med kommunen där fokus ligger på förbättrat näringslivsklimat.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Verka för bättre infrastruktur och kommunikationer.</a:t>
            </a:r>
          </a:p>
          <a:p>
            <a:pPr marL="355601" lvl="0" indent="-266703">
              <a:buClr>
                <a:srgbClr val="801A9D"/>
              </a:buClr>
              <a:buFont typeface="Arial" pitchFamily="34"/>
              <a:buChar char="•"/>
            </a:pPr>
            <a:r>
              <a:rPr lang="sv-SE" sz="1200" dirty="0">
                <a:solidFill>
                  <a:srgbClr val="000000"/>
                </a:solidFill>
              </a:rPr>
              <a:t>Stärka kommunens roll i ett regionalt sammanhang genom t.ex. Näringslivsrådet.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4C2A94B7-4278-6829-1243-CCA4E7BE432E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397E7206-E54B-72AC-9AD1-F904CBF5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15482" y="810752"/>
            <a:ext cx="9433050" cy="521053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lvl="0">
              <a:lnSpc>
                <a:spcPct val="90000"/>
              </a:lnSpc>
            </a:pPr>
            <a:r>
              <a:rPr lang="sv-SE" sz="1600" i="1" dirty="0">
                <a:solidFill>
                  <a:srgbClr val="000000"/>
                </a:solidFill>
              </a:rPr>
              <a:t>Löpande aktiviteter 2024-2025</a:t>
            </a:r>
          </a:p>
          <a:p>
            <a:pPr lvl="0">
              <a:lnSpc>
                <a:spcPct val="90000"/>
              </a:lnSpc>
            </a:pPr>
            <a:r>
              <a:rPr lang="sv-SE" sz="1800" b="1" dirty="0">
                <a:solidFill>
                  <a:srgbClr val="000000"/>
                </a:solidFill>
              </a:rPr>
              <a:t>Jobba för en positiv attityd till företagande hos invånare och beslutsfattare</a:t>
            </a:r>
          </a:p>
          <a:p>
            <a:pPr lvl="0">
              <a:lnSpc>
                <a:spcPct val="90000"/>
              </a:lnSpc>
            </a:pPr>
            <a:endParaRPr lang="sv-SE" sz="1600" b="1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</a:pPr>
            <a:r>
              <a:rPr lang="sv-SE" sz="1600" b="1" dirty="0">
                <a:solidFill>
                  <a:srgbClr val="000000"/>
                </a:solidFill>
              </a:rPr>
              <a:t>Utbildning och kurser</a:t>
            </a:r>
            <a:br>
              <a:rPr lang="sv-SE" sz="1400" b="1" dirty="0">
                <a:solidFill>
                  <a:srgbClr val="000000"/>
                </a:solidFill>
              </a:rPr>
            </a:br>
            <a:r>
              <a:rPr lang="sv-SE" sz="1400" dirty="0">
                <a:solidFill>
                  <a:srgbClr val="000000"/>
                </a:solidFill>
              </a:rPr>
              <a:t>Utveckla gemensamma utbildningar och kurser efter önskemål från föreningens medlemmar, där vi i första hand använder oss av den kompetens som finns i föreningen.</a:t>
            </a:r>
          </a:p>
          <a:p>
            <a:pPr marL="0" lvl="0" indent="0">
              <a:lnSpc>
                <a:spcPct val="90000"/>
              </a:lnSpc>
              <a:buNone/>
            </a:pPr>
            <a:endParaRPr lang="sv-SE" sz="1400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</a:pPr>
            <a:r>
              <a:rPr lang="sv-SE" sz="1600" b="1" dirty="0">
                <a:solidFill>
                  <a:srgbClr val="000000"/>
                </a:solidFill>
              </a:rPr>
              <a:t>Utbildning och näringsliv</a:t>
            </a:r>
            <a:br>
              <a:rPr lang="sv-SE" sz="1400" dirty="0">
                <a:solidFill>
                  <a:srgbClr val="000000"/>
                </a:solidFill>
              </a:rPr>
            </a:br>
            <a:r>
              <a:rPr lang="sv-SE" sz="1400" dirty="0">
                <a:solidFill>
                  <a:srgbClr val="000000"/>
                </a:solidFill>
              </a:rPr>
              <a:t>Samverkan mellan skola och näringsliv ska fortsätta utvecklas. Tillsammans med Flens kommun samverka kring praktikplatser och kompetensförsörjning. Arbetsgruppen Utbildning – Näringsliv ses som extra viktig. </a:t>
            </a:r>
            <a:r>
              <a:rPr lang="sv-SE" sz="1400" dirty="0" err="1">
                <a:solidFill>
                  <a:srgbClr val="000000"/>
                </a:solidFill>
              </a:rPr>
              <a:t>Edtech</a:t>
            </a:r>
            <a:r>
              <a:rPr lang="sv-SE" sz="1400" dirty="0">
                <a:solidFill>
                  <a:srgbClr val="000000"/>
                </a:solidFill>
              </a:rPr>
              <a:t> och </a:t>
            </a:r>
            <a:r>
              <a:rPr lang="sv-SE" sz="1400" dirty="0" err="1">
                <a:solidFill>
                  <a:srgbClr val="000000"/>
                </a:solidFill>
              </a:rPr>
              <a:t>Komtek</a:t>
            </a:r>
            <a:r>
              <a:rPr lang="sv-SE" sz="1400" dirty="0">
                <a:solidFill>
                  <a:srgbClr val="000000"/>
                </a:solidFill>
              </a:rPr>
              <a:t> Flen är viktiga länkar mellan skola och näringsliv.</a:t>
            </a:r>
          </a:p>
          <a:p>
            <a:pPr lvl="0">
              <a:lnSpc>
                <a:spcPct val="90000"/>
              </a:lnSpc>
            </a:pPr>
            <a:endParaRPr lang="sv-SE" sz="1400" b="1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</a:pPr>
            <a:r>
              <a:rPr lang="sv-SE" sz="1600" b="1" dirty="0">
                <a:solidFill>
                  <a:srgbClr val="000000"/>
                </a:solidFill>
              </a:rPr>
              <a:t>Handla lokalt</a:t>
            </a:r>
          </a:p>
          <a:p>
            <a:pPr lvl="0">
              <a:lnSpc>
                <a:spcPct val="90000"/>
              </a:lnSpc>
            </a:pPr>
            <a:r>
              <a:rPr lang="sv-SE" sz="1400" dirty="0">
                <a:solidFill>
                  <a:srgbClr val="000000"/>
                </a:solidFill>
              </a:rPr>
              <a:t>Marknadsföra lokala entreprenörer för utökad handel.</a:t>
            </a:r>
          </a:p>
          <a:p>
            <a:pPr lvl="0">
              <a:lnSpc>
                <a:spcPct val="90000"/>
              </a:lnSpc>
            </a:pPr>
            <a:endParaRPr lang="sv-SE" sz="1400" dirty="0">
              <a:solidFill>
                <a:srgbClr val="000000"/>
              </a:solidFill>
            </a:endParaRP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F2E09363-2AF2-7FA1-A13A-9F94364D1367}"/>
              </a:ext>
            </a:extLst>
          </p:cNvPr>
          <p:cNvSpPr txBox="1"/>
          <p:nvPr/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2017-06-20</a:t>
            </a:r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Platshållare för bildnummer 4">
            <a:extLst>
              <a:ext uri="{FF2B5EF4-FFF2-40B4-BE49-F238E27FC236}">
                <a16:creationId xmlns:a16="http://schemas.microsoft.com/office/drawing/2014/main" id="{1FF460C5-5D3C-86D8-8422-AB9254052A7A}"/>
              </a:ext>
            </a:extLst>
          </p:cNvPr>
          <p:cNvSpPr txBox="1"/>
          <p:nvPr/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D0F03E-AAB6-B44C-A5D3-B885BBA8FBDC}" type="slidenum">
              <a: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6</a:t>
            </a:fld>
            <a:endParaRPr lang="en-US" sz="10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39DB61D-0489-FC4F-1CEC-993CBF513A9A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C868908-A6EC-7280-1EEA-36F75850C20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15482" y="810752"/>
            <a:ext cx="9433050" cy="51385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/>
          </a:bodyPr>
          <a:lstStyle/>
          <a:p>
            <a:pPr lvl="0"/>
            <a:r>
              <a:rPr lang="sv-SE" sz="1600" i="1" dirty="0">
                <a:solidFill>
                  <a:srgbClr val="000000"/>
                </a:solidFill>
              </a:rPr>
              <a:t>Löpande aktiviteter 2024-2025</a:t>
            </a:r>
          </a:p>
          <a:p>
            <a:pPr lvl="0"/>
            <a:r>
              <a:rPr lang="sv-SE" sz="1800" b="1" dirty="0">
                <a:solidFill>
                  <a:srgbClr val="000000"/>
                </a:solidFill>
              </a:rPr>
              <a:t>Förstärka plattformarna för nätverkande mellan medlemsföretagen </a:t>
            </a:r>
          </a:p>
          <a:p>
            <a:pPr lvl="0"/>
            <a:endParaRPr lang="sv-SE" sz="1400" b="1" dirty="0">
              <a:solidFill>
                <a:srgbClr val="000000"/>
              </a:solidFill>
            </a:endParaRPr>
          </a:p>
          <a:p>
            <a:pPr lvl="0"/>
            <a:endParaRPr lang="sv-SE" sz="1400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</a:rPr>
              <a:t>Frukostträffar/medlemsträffar</a:t>
            </a:r>
            <a:br>
              <a:rPr lang="sv-SE" sz="1400" b="1" dirty="0">
                <a:solidFill>
                  <a:srgbClr val="000000"/>
                </a:solidFill>
              </a:rPr>
            </a:br>
            <a:r>
              <a:rPr lang="sv-SE" sz="1400" dirty="0">
                <a:solidFill>
                  <a:srgbClr val="000000"/>
                </a:solidFill>
              </a:rPr>
              <a:t>Temabaserade träffar tillsammans med näringslivskontoret som håller i mötena. Träffarna har alltid en frukostvärd men där Flens kommun och Forum Flen också alltid har en stående punkt om så önskas. Träffarna genomförs 4 gånger per år och är alltid 1,5 timma, varav själva mötet är 1 timma. </a:t>
            </a:r>
          </a:p>
          <a:p>
            <a:pPr lvl="0"/>
            <a:endParaRPr lang="sv-SE" sz="1400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</a:rPr>
              <a:t>Nätverksträffar/Nätverksevent</a:t>
            </a:r>
            <a:br>
              <a:rPr lang="sv-SE" sz="1400" dirty="0">
                <a:solidFill>
                  <a:srgbClr val="000000"/>
                </a:solidFill>
              </a:rPr>
            </a:br>
            <a:r>
              <a:rPr lang="sv-SE" sz="1400" dirty="0">
                <a:solidFill>
                  <a:srgbClr val="000000"/>
                </a:solidFill>
              </a:rPr>
              <a:t>Lunchträffar och Företagssafari, vilket innebär korta stopp hos ett antal utvalda medlemmar.</a:t>
            </a:r>
            <a:br>
              <a:rPr lang="sv-SE" sz="1400" dirty="0">
                <a:solidFill>
                  <a:srgbClr val="000000"/>
                </a:solidFill>
              </a:rPr>
            </a:br>
            <a:endParaRPr lang="sv-SE" sz="1400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  <a:latin typeface="Verdana"/>
                <a:ea typeface="Verdana"/>
              </a:rPr>
              <a:t>Regionala Nätverksträffar</a:t>
            </a:r>
            <a:endParaRPr lang="sv-SE" sz="1400" b="1" dirty="0">
              <a:solidFill>
                <a:srgbClr val="000000"/>
              </a:solidFill>
              <a:latin typeface="Verdana"/>
              <a:ea typeface="Verdana"/>
            </a:endParaRPr>
          </a:p>
          <a:p>
            <a:pPr lvl="0"/>
            <a: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  <a:t>Samarbetspartner till Plus Katrineholm där det genomförs Nätverksaktiviteter under året, tex, frukostträffar och AW.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C12550-954A-4324-BB43-5A52CC714FF5}"/>
              </a:ext>
            </a:extLst>
          </p:cNvPr>
          <p:cNvSpPr txBox="1"/>
          <p:nvPr/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2017-06-20</a:t>
            </a:r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Platshållare för bildnummer 4">
            <a:extLst>
              <a:ext uri="{FF2B5EF4-FFF2-40B4-BE49-F238E27FC236}">
                <a16:creationId xmlns:a16="http://schemas.microsoft.com/office/drawing/2014/main" id="{0F0A6325-3FA5-EDA2-7172-B99D84CA1E76}"/>
              </a:ext>
            </a:extLst>
          </p:cNvPr>
          <p:cNvSpPr txBox="1"/>
          <p:nvPr/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A0BD51-F6D8-BB4F-A155-1A2E97655EC6}" type="slidenum">
              <a: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7</a:t>
            </a:fld>
            <a:endParaRPr lang="en-US" sz="10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E86BBE9-808D-EBA6-71D9-CB5745E182D7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9742F39-7BA3-9616-5DCC-51674515D9D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15482" y="810752"/>
            <a:ext cx="9433050" cy="499450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0" bIns="45720" anchor="t" anchorCtr="0" compatLnSpc="1">
            <a:normAutofit fontScale="92500" lnSpcReduction="10000"/>
          </a:bodyPr>
          <a:lstStyle/>
          <a:p>
            <a:pPr lvl="0"/>
            <a:r>
              <a:rPr lang="sv-SE" sz="1600" i="1" dirty="0">
                <a:solidFill>
                  <a:srgbClr val="000000"/>
                </a:solidFill>
              </a:rPr>
              <a:t>Löpande aktiviteter 2024-2025</a:t>
            </a:r>
          </a:p>
          <a:p>
            <a:pPr lvl="0"/>
            <a:r>
              <a:rPr lang="sv-SE" sz="1800" b="1" dirty="0">
                <a:solidFill>
                  <a:srgbClr val="000000"/>
                </a:solidFill>
                <a:latin typeface="Verdana"/>
                <a:ea typeface="Verdana"/>
              </a:rPr>
              <a:t>Gemensamt med andra driva frågor som utvecklar kommunen Flen som plats för företagande och entreprenörskap</a:t>
            </a:r>
            <a:br>
              <a:rPr lang="sv-SE" sz="1800" b="1" dirty="0">
                <a:latin typeface="Verdana"/>
                <a:ea typeface="Verdana"/>
              </a:rPr>
            </a:br>
            <a:r>
              <a:rPr lang="sv-SE" sz="1800" b="1" dirty="0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 lang="sv-SE" sz="1800" b="1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  <a:latin typeface="Verdana"/>
                <a:ea typeface="Verdana"/>
              </a:rPr>
              <a:t>Näringslivets dag/Seminariedag</a:t>
            </a:r>
            <a:br>
              <a:rPr lang="sv-SE" sz="1400" b="1" strike="sngStrike" dirty="0"/>
            </a:br>
            <a: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  <a:t>Genomförs under mars månad där de deltagande företagen får större möjlighet att presentera sin verksamhet under olika nätverksformer samt intressanta föreläsningar.</a:t>
            </a:r>
            <a:b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</a:br>
            <a:b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</a:br>
            <a:r>
              <a:rPr lang="sv-SE" sz="1600" b="1" dirty="0">
                <a:solidFill>
                  <a:srgbClr val="000000"/>
                </a:solidFill>
                <a:latin typeface="Verdana"/>
                <a:ea typeface="Verdana"/>
              </a:rPr>
              <a:t>Näringslivsgala</a:t>
            </a:r>
            <a:br>
              <a:rPr lang="sv-SE" sz="1600" b="1" dirty="0">
                <a:solidFill>
                  <a:srgbClr val="000000"/>
                </a:solidFill>
                <a:latin typeface="Verdana"/>
                <a:ea typeface="Verdana"/>
              </a:rPr>
            </a:br>
            <a: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  <a:t>En gala för att uppmärksamma näringslivet. Arrangör är Flens kommun. Forum Flen samarbetspartner.</a:t>
            </a:r>
          </a:p>
          <a:p>
            <a:pPr marL="0" lvl="0" indent="0">
              <a:buNone/>
            </a:pPr>
            <a:endParaRPr lang="sv-SE" sz="1400" b="1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  <a:latin typeface="Verdana"/>
                <a:ea typeface="Verdana"/>
              </a:rPr>
              <a:t>Ung företagsamhet och Nyföretagarcentrum</a:t>
            </a:r>
            <a:br>
              <a:rPr lang="sv-SE" sz="1400" b="1" dirty="0"/>
            </a:br>
            <a: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  <a:t>Forum Flen hjälper Ung Företagsamhet och Nyföretagarcentrum att sprida deras information om sin verksamhet. Vi kommer aktivt jobba för att UF ska bli en självklar del av skolan i kommunen och att </a:t>
            </a:r>
            <a:r>
              <a:rPr lang="sv-SE" sz="1400" dirty="0" err="1">
                <a:solidFill>
                  <a:srgbClr val="000000"/>
                </a:solidFill>
                <a:latin typeface="Verdana"/>
                <a:ea typeface="Verdana"/>
              </a:rPr>
              <a:t>NyföretagarCentrum</a:t>
            </a:r>
            <a:r>
              <a:rPr lang="sv-SE" sz="1400" dirty="0">
                <a:solidFill>
                  <a:srgbClr val="000000"/>
                </a:solidFill>
                <a:latin typeface="Verdana"/>
                <a:ea typeface="Verdana"/>
              </a:rPr>
              <a:t> når ut bredare med sin verksamhet. </a:t>
            </a:r>
          </a:p>
          <a:p>
            <a:pPr lvl="0"/>
            <a:endParaRPr lang="sv-SE" sz="1400" dirty="0">
              <a:solidFill>
                <a:srgbClr val="000000"/>
              </a:solidFill>
            </a:endParaRPr>
          </a:p>
          <a:p>
            <a:pPr lvl="0"/>
            <a:r>
              <a:rPr lang="sv-SE" sz="1600" b="1" dirty="0">
                <a:solidFill>
                  <a:srgbClr val="000000"/>
                </a:solidFill>
              </a:rPr>
              <a:t>Näringslivsrådet</a:t>
            </a:r>
          </a:p>
          <a:p>
            <a:pPr lvl="0"/>
            <a:r>
              <a:rPr lang="sv-SE" sz="1400" dirty="0">
                <a:solidFill>
                  <a:srgbClr val="000000"/>
                </a:solidFill>
              </a:rPr>
              <a:t>Forum Flen har 1 representant från styrelsen som ingår i Näringslivsrådet och träffas 4 gånger per år. I Näringslivsrådet behandlas större gemensamma frågor så som skola, infrastruktur och kommunikationer. Näringslivsrådet är ett samrådsorgan under kommunstyrelsen. </a:t>
            </a:r>
          </a:p>
          <a:p>
            <a:pPr lvl="0"/>
            <a:endParaRPr lang="sv-SE" sz="1300" dirty="0">
              <a:solidFill>
                <a:srgbClr val="000000"/>
              </a:solidFill>
            </a:endParaRPr>
          </a:p>
          <a:p>
            <a:pPr lvl="0"/>
            <a:endParaRPr lang="sv-SE" sz="1300" dirty="0">
              <a:solidFill>
                <a:srgbClr val="000000"/>
              </a:solidFill>
            </a:endParaRPr>
          </a:p>
          <a:p>
            <a:pPr lvl="0"/>
            <a:endParaRPr lang="sv-SE" sz="1200" dirty="0">
              <a:solidFill>
                <a:srgbClr val="000000"/>
              </a:solidFill>
            </a:endParaRPr>
          </a:p>
          <a:p>
            <a:pPr lvl="0"/>
            <a:endParaRPr lang="sv-SE" sz="1200" dirty="0">
              <a:solidFill>
                <a:srgbClr val="000000"/>
              </a:solidFill>
            </a:endParaRPr>
          </a:p>
          <a:p>
            <a:pPr lvl="0"/>
            <a:endParaRPr lang="sv-SE" sz="1200" b="1" dirty="0">
              <a:solidFill>
                <a:srgbClr val="000000"/>
              </a:solidFill>
            </a:endParaRPr>
          </a:p>
          <a:p>
            <a:pPr lvl="0"/>
            <a:endParaRPr lang="sv-SE" b="1" dirty="0">
              <a:solidFill>
                <a:srgbClr val="000000"/>
              </a:solidFill>
            </a:endParaRPr>
          </a:p>
          <a:p>
            <a:pPr lvl="0"/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0EAD7532-23A1-DB0F-9205-56F77540E87B}"/>
              </a:ext>
            </a:extLst>
          </p:cNvPr>
          <p:cNvSpPr txBox="1"/>
          <p:nvPr/>
        </p:nvSpPr>
        <p:spPr>
          <a:xfrm>
            <a:off x="1097280" y="6459787"/>
            <a:ext cx="2472272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9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2017-06-20</a:t>
            </a:r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Platshållare för bildnummer 4">
            <a:extLst>
              <a:ext uri="{FF2B5EF4-FFF2-40B4-BE49-F238E27FC236}">
                <a16:creationId xmlns:a16="http://schemas.microsoft.com/office/drawing/2014/main" id="{EE957C56-181D-351B-6905-EDA3BE52A9BA}"/>
              </a:ext>
            </a:extLst>
          </p:cNvPr>
          <p:cNvSpPr txBox="1"/>
          <p:nvPr/>
        </p:nvSpPr>
        <p:spPr>
          <a:xfrm>
            <a:off x="9900455" y="6459787"/>
            <a:ext cx="131202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413E15-279D-734D-8980-FDD7BCFAD84C}" type="slidenum">
              <a:rPr lang="en-US" sz="105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8</a:t>
            </a:fld>
            <a:endParaRPr lang="en-US" sz="10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65F96186-971E-A624-F337-A8130A726BE4}"/>
              </a:ext>
            </a:extLst>
          </p:cNvPr>
          <p:cNvSpPr txBox="1"/>
          <p:nvPr/>
        </p:nvSpPr>
        <p:spPr>
          <a:xfrm>
            <a:off x="1055437" y="260649"/>
            <a:ext cx="8280916" cy="550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-50" baseline="0">
                <a:solidFill>
                  <a:srgbClr val="801A9D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Verksamhetsplan Forum Flen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11297</TotalTime>
  <Words>849</Words>
  <Application>Microsoft Macintosh PowerPoint</Application>
  <PresentationFormat>Bredbild</PresentationFormat>
  <Paragraphs>102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Återblick</vt:lpstr>
      <vt:lpstr>Verksamhetsplan Forum Flen 2024-2025</vt:lpstr>
      <vt:lpstr>Verksamhetsplan Forum Flen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EKONOMISK ÖVERSIKT 2006-2018</dc:title>
  <dc:creator>Mårten Ingestad</dc:creator>
  <cp:lastModifiedBy>Joakim Andersson</cp:lastModifiedBy>
  <cp:revision>49</cp:revision>
  <cp:lastPrinted>2018-01-27T12:08:47Z</cp:lastPrinted>
  <dcterms:created xsi:type="dcterms:W3CDTF">2018-01-27T11:57:24Z</dcterms:created>
  <dcterms:modified xsi:type="dcterms:W3CDTF">2024-06-25T05:33:38Z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0x010100D5B9AA60ED76AD439FB0BB71ADC17C9A</vt:lpwstr>
  </property>
</Properties>
</file>